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545" r:id="rId2"/>
    <p:sldId id="256" r:id="rId3"/>
    <p:sldId id="526" r:id="rId4"/>
    <p:sldId id="527" r:id="rId5"/>
    <p:sldId id="528" r:id="rId6"/>
    <p:sldId id="537" r:id="rId7"/>
    <p:sldId id="540" r:id="rId8"/>
    <p:sldId id="541" r:id="rId9"/>
    <p:sldId id="542" r:id="rId10"/>
    <p:sldId id="546" r:id="rId11"/>
    <p:sldId id="547" r:id="rId12"/>
    <p:sldId id="548" r:id="rId13"/>
    <p:sldId id="549" r:id="rId14"/>
    <p:sldId id="550" r:id="rId15"/>
    <p:sldId id="551" r:id="rId16"/>
    <p:sldId id="552" r:id="rId17"/>
    <p:sldId id="553" r:id="rId18"/>
    <p:sldId id="554" r:id="rId19"/>
    <p:sldId id="555" r:id="rId20"/>
    <p:sldId id="556" r:id="rId21"/>
    <p:sldId id="557" r:id="rId22"/>
    <p:sldId id="558" r:id="rId23"/>
    <p:sldId id="559" r:id="rId24"/>
    <p:sldId id="560" r:id="rId25"/>
    <p:sldId id="56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48"/>
    <p:restoredTop sz="95872"/>
  </p:normalViewPr>
  <p:slideViewPr>
    <p:cSldViewPr snapToGrid="0" snapToObjects="1">
      <p:cViewPr>
        <p:scale>
          <a:sx n="100" d="100"/>
          <a:sy n="100" d="100"/>
        </p:scale>
        <p:origin x="144" y="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PS 2 </a:t>
            </a:r>
            <a:endParaRPr lang="en-US" dirty="0"/>
          </a:p>
        </c:rich>
      </c:tx>
      <c:layout/>
      <c:overlay val="0"/>
      <c:spPr>
        <a:solidFill>
          <a:schemeClr val="bg1"/>
        </a:solid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Number</c:v>
                </c:pt>
              </c:strCache>
            </c:strRef>
          </c:tx>
          <c:spPr>
            <a:solidFill>
              <a:schemeClr val="accent1"/>
            </a:solidFill>
            <a:ln>
              <a:noFill/>
            </a:ln>
            <a:effectLst/>
          </c:spPr>
          <c:invertIfNegative val="0"/>
          <c:cat>
            <c:strRef>
              <c:f>Sheet1!$A$2:$A$7</c:f>
              <c:strCache>
                <c:ptCount val="6"/>
                <c:pt idx="0">
                  <c:v>96-100</c:v>
                </c:pt>
                <c:pt idx="1">
                  <c:v>91-95</c:v>
                </c:pt>
                <c:pt idx="2">
                  <c:v>86-90</c:v>
                </c:pt>
                <c:pt idx="3">
                  <c:v>81-85</c:v>
                </c:pt>
                <c:pt idx="4">
                  <c:v>71-80</c:v>
                </c:pt>
                <c:pt idx="5">
                  <c:v>&lt;70</c:v>
                </c:pt>
              </c:strCache>
            </c:strRef>
          </c:cat>
          <c:val>
            <c:numRef>
              <c:f>Sheet1!$B$2:$B$7</c:f>
              <c:numCache>
                <c:formatCode>General</c:formatCode>
                <c:ptCount val="6"/>
                <c:pt idx="0">
                  <c:v>37.0</c:v>
                </c:pt>
                <c:pt idx="1">
                  <c:v>18.0</c:v>
                </c:pt>
                <c:pt idx="2">
                  <c:v>20.0</c:v>
                </c:pt>
                <c:pt idx="3">
                  <c:v>7.0</c:v>
                </c:pt>
                <c:pt idx="4">
                  <c:v>6.0</c:v>
                </c:pt>
                <c:pt idx="5">
                  <c:v>9.0</c:v>
                </c:pt>
              </c:numCache>
            </c:numRef>
          </c:val>
        </c:ser>
        <c:ser>
          <c:idx val="1"/>
          <c:order val="1"/>
          <c:tx>
            <c:strRef>
              <c:f>Sheet1!$C$1</c:f>
              <c:strCache>
                <c:ptCount val="1"/>
                <c:pt idx="0">
                  <c:v>    </c:v>
                </c:pt>
              </c:strCache>
            </c:strRef>
          </c:tx>
          <c:spPr>
            <a:solidFill>
              <a:schemeClr val="accent2"/>
            </a:solidFill>
            <a:ln>
              <a:noFill/>
            </a:ln>
            <a:effectLst/>
          </c:spPr>
          <c:invertIfNegative val="0"/>
          <c:cat>
            <c:strRef>
              <c:f>Sheet1!$A$2:$A$7</c:f>
              <c:strCache>
                <c:ptCount val="6"/>
                <c:pt idx="0">
                  <c:v>96-100</c:v>
                </c:pt>
                <c:pt idx="1">
                  <c:v>91-95</c:v>
                </c:pt>
                <c:pt idx="2">
                  <c:v>86-90</c:v>
                </c:pt>
                <c:pt idx="3">
                  <c:v>81-85</c:v>
                </c:pt>
                <c:pt idx="4">
                  <c:v>71-80</c:v>
                </c:pt>
                <c:pt idx="5">
                  <c:v>&lt;70</c:v>
                </c:pt>
              </c:strCache>
            </c:strRef>
          </c:cat>
          <c:val>
            <c:numRef>
              <c:f>Sheet1!$C$2:$C$7</c:f>
              <c:numCache>
                <c:formatCode>General</c:formatCode>
                <c:ptCount val="6"/>
              </c:numCache>
            </c:numRef>
          </c:val>
        </c:ser>
        <c:ser>
          <c:idx val="2"/>
          <c:order val="2"/>
          <c:tx>
            <c:strRef>
              <c:f>Sheet1!$D$1</c:f>
              <c:strCache>
                <c:ptCount val="1"/>
                <c:pt idx="0">
                  <c:v>  </c:v>
                </c:pt>
              </c:strCache>
            </c:strRef>
          </c:tx>
          <c:spPr>
            <a:solidFill>
              <a:schemeClr val="accent3"/>
            </a:solidFill>
            <a:ln>
              <a:noFill/>
            </a:ln>
            <a:effectLst/>
          </c:spPr>
          <c:invertIfNegative val="0"/>
          <c:cat>
            <c:strRef>
              <c:f>Sheet1!$A$2:$A$7</c:f>
              <c:strCache>
                <c:ptCount val="6"/>
                <c:pt idx="0">
                  <c:v>96-100</c:v>
                </c:pt>
                <c:pt idx="1">
                  <c:v>91-95</c:v>
                </c:pt>
                <c:pt idx="2">
                  <c:v>86-90</c:v>
                </c:pt>
                <c:pt idx="3">
                  <c:v>81-85</c:v>
                </c:pt>
                <c:pt idx="4">
                  <c:v>71-80</c:v>
                </c:pt>
                <c:pt idx="5">
                  <c:v>&lt;70</c:v>
                </c:pt>
              </c:strCache>
            </c:strRef>
          </c:cat>
          <c:val>
            <c:numRef>
              <c:f>Sheet1!$D$2:$D$7</c:f>
              <c:numCache>
                <c:formatCode>General</c:formatCode>
                <c:ptCount val="6"/>
              </c:numCache>
            </c:numRef>
          </c:val>
        </c:ser>
        <c:dLbls>
          <c:showLegendKey val="0"/>
          <c:showVal val="0"/>
          <c:showCatName val="0"/>
          <c:showSerName val="0"/>
          <c:showPercent val="0"/>
          <c:showBubbleSize val="0"/>
        </c:dLbls>
        <c:gapWidth val="182"/>
        <c:axId val="-2064579984"/>
        <c:axId val="2067933040"/>
      </c:barChart>
      <c:catAx>
        <c:axId val="-20645799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67933040"/>
        <c:crosses val="autoZero"/>
        <c:auto val="1"/>
        <c:lblAlgn val="ctr"/>
        <c:lblOffset val="100"/>
        <c:noMultiLvlLbl val="0"/>
      </c:catAx>
      <c:valAx>
        <c:axId val="20679330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64579984"/>
        <c:crosses val="autoZero"/>
        <c:crossBetween val="between"/>
      </c:valAx>
      <c:spPr>
        <a:noFill/>
        <a:ln>
          <a:noFill/>
        </a:ln>
        <a:effectLst/>
      </c:spPr>
    </c:plotArea>
    <c:legend>
      <c:legendPos val="b"/>
      <c:legendEntry>
        <c:idx val="1"/>
        <c:delete val="1"/>
      </c:legendEntry>
      <c:legendEntry>
        <c:idx val="2"/>
        <c:delete val="1"/>
      </c:legendEntry>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818CB3-12EC-F544-8AAB-33C786FC9EC9}" type="datetimeFigureOut">
              <a:rPr lang="en-US" smtClean="0"/>
              <a:t>11/8/17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C53491-C76D-4444-B2F6-116BDB17F769}" type="slidenum">
              <a:rPr lang="en-US" smtClean="0"/>
              <a:t>‹#›</a:t>
            </a:fld>
            <a:endParaRPr lang="en-US"/>
          </a:p>
        </p:txBody>
      </p:sp>
    </p:spTree>
    <p:extLst>
      <p:ext uri="{BB962C8B-B14F-4D97-AF65-F5344CB8AC3E}">
        <p14:creationId xmlns:p14="http://schemas.microsoft.com/office/powerpoint/2010/main" val="1475859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C53491-C76D-4444-B2F6-116BDB17F769}" type="slidenum">
              <a:rPr lang="en-US" smtClean="0"/>
              <a:t>9</a:t>
            </a:fld>
            <a:endParaRPr lang="en-US"/>
          </a:p>
        </p:txBody>
      </p:sp>
    </p:spTree>
    <p:extLst>
      <p:ext uri="{BB962C8B-B14F-4D97-AF65-F5344CB8AC3E}">
        <p14:creationId xmlns:p14="http://schemas.microsoft.com/office/powerpoint/2010/main" val="15343956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74279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429134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00198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372440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0F09F0-6685-134E-9BE2-1C41183F9C09}" type="datetimeFigureOut">
              <a:rPr lang="en-US" smtClean="0"/>
              <a:t>11/8/17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479496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0F09F0-6685-134E-9BE2-1C41183F9C09}" type="datetimeFigureOut">
              <a:rPr lang="en-US" smtClean="0"/>
              <a:t>11/8/17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539334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0F09F0-6685-134E-9BE2-1C41183F9C09}" type="datetimeFigureOut">
              <a:rPr lang="en-US" smtClean="0"/>
              <a:t>11/8/17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859143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0F09F0-6685-134E-9BE2-1C41183F9C09}" type="datetimeFigureOut">
              <a:rPr lang="en-US" smtClean="0"/>
              <a:t>11/8/17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93338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0F09F0-6685-134E-9BE2-1C41183F9C09}" type="datetimeFigureOut">
              <a:rPr lang="en-US" smtClean="0"/>
              <a:t>11/8/17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101016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11/8/17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23158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11/8/17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920051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0F09F0-6685-134E-9BE2-1C41183F9C09}" type="datetimeFigureOut">
              <a:rPr lang="en-US" smtClean="0"/>
              <a:t>11/8/17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7443CD-A3A3-0E4C-A0E0-E92FEFFD023B}" type="slidenum">
              <a:rPr lang="en-US" smtClean="0"/>
              <a:t>‹#›</a:t>
            </a:fld>
            <a:endParaRPr lang="en-US"/>
          </a:p>
        </p:txBody>
      </p:sp>
    </p:spTree>
    <p:extLst>
      <p:ext uri="{BB962C8B-B14F-4D97-AF65-F5344CB8AC3E}">
        <p14:creationId xmlns:p14="http://schemas.microsoft.com/office/powerpoint/2010/main" val="13301143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5.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 Id="rId3" Type="http://schemas.openxmlformats.org/officeDocument/2006/relationships/image" Target="../media/image23.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5" Type="http://schemas.openxmlformats.org/officeDocument/2006/relationships/image" Target="../media/image11.em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ext uri="{D42A27DB-BD31-4B8C-83A1-F6EECF244321}">
                <p14:modId xmlns:p14="http://schemas.microsoft.com/office/powerpoint/2010/main" val="1140278979"/>
              </p:ext>
            </p:extLst>
          </p:nvPr>
        </p:nvGraphicFramePr>
        <p:xfrm>
          <a:off x="2032000" y="719666"/>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321002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3100" y="530224"/>
            <a:ext cx="10655300" cy="5629275"/>
          </a:xfrm>
        </p:spPr>
        <p:txBody>
          <a:bodyPr>
            <a:normAutofit/>
          </a:bodyPr>
          <a:lstStyle/>
          <a:p>
            <a:pPr fontAlgn="base"/>
            <a:r>
              <a:rPr lang="en-US" dirty="0">
                <a:solidFill>
                  <a:schemeClr val="bg1"/>
                </a:solidFill>
              </a:rPr>
              <a:t>	 "The nature of memory and its process has now been explained as the persistent possession of an image, in the sense of a copy of the thing to which the image refers...” – Aristotle, </a:t>
            </a:r>
            <a:r>
              <a:rPr lang="en-US" i="1" dirty="0">
                <a:solidFill>
                  <a:schemeClr val="bg1"/>
                </a:solidFill>
              </a:rPr>
              <a:t>On Memory and Recollection</a:t>
            </a:r>
            <a:endParaRPr lang="en-US" dirty="0">
              <a:solidFill>
                <a:schemeClr val="bg1"/>
              </a:solidFill>
            </a:endParaRPr>
          </a:p>
          <a:p>
            <a:pPr fontAlgn="base"/>
            <a:endParaRPr lang="en-US" dirty="0">
              <a:solidFill>
                <a:schemeClr val="bg1"/>
              </a:solidFill>
            </a:endParaRPr>
          </a:p>
          <a:p>
            <a:pPr fontAlgn="base"/>
            <a:r>
              <a:rPr lang="en-US" dirty="0">
                <a:solidFill>
                  <a:schemeClr val="bg1"/>
                </a:solidFill>
              </a:rPr>
              <a:t>	"... after the object is removed or the eye shut, we still retain an image of the thing seen, though more obscure than when we see it.” – Thomas Hobbes, </a:t>
            </a:r>
            <a:r>
              <a:rPr lang="en-US" i="1" dirty="0">
                <a:solidFill>
                  <a:schemeClr val="bg1"/>
                </a:solidFill>
              </a:rPr>
              <a:t>Leviathan</a:t>
            </a:r>
            <a:endParaRPr lang="en-US" dirty="0">
              <a:solidFill>
                <a:schemeClr val="bg1"/>
              </a:solidFill>
            </a:endParaRPr>
          </a:p>
          <a:p>
            <a:pPr fontAlgn="base"/>
            <a:endParaRPr lang="en-US" i="1" dirty="0">
              <a:solidFill>
                <a:schemeClr val="bg1"/>
              </a:solidFill>
            </a:endParaRPr>
          </a:p>
          <a:p>
            <a:pPr fontAlgn="base"/>
            <a:r>
              <a:rPr lang="en-US" dirty="0">
                <a:solidFill>
                  <a:schemeClr val="bg1"/>
                </a:solidFill>
              </a:rPr>
              <a:t>"... The ideas of the nurse and mother are well framed in their [children's] minds; and, like pictures of them, represent only those individuals.” – John Locke, </a:t>
            </a:r>
            <a:r>
              <a:rPr lang="en-US" i="1" dirty="0">
                <a:solidFill>
                  <a:schemeClr val="bg1"/>
                </a:solidFill>
              </a:rPr>
              <a:t>Essay Concerning Human Understanding</a:t>
            </a:r>
          </a:p>
          <a:p>
            <a:endParaRPr lang="en-US" dirty="0"/>
          </a:p>
        </p:txBody>
      </p:sp>
    </p:spTree>
    <p:extLst>
      <p:ext uri="{BB962C8B-B14F-4D97-AF65-F5344CB8AC3E}">
        <p14:creationId xmlns:p14="http://schemas.microsoft.com/office/powerpoint/2010/main" val="4019992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fontAlgn="base">
              <a:buNone/>
            </a:pPr>
            <a:r>
              <a:rPr lang="en-US" i="1" dirty="0">
                <a:solidFill>
                  <a:schemeClr val="bg1"/>
                </a:solidFill>
              </a:rPr>
              <a:t>Hamlet</a:t>
            </a:r>
            <a:r>
              <a:rPr lang="en-US" dirty="0">
                <a:solidFill>
                  <a:schemeClr val="bg1"/>
                </a:solidFill>
              </a:rPr>
              <a:t>: My father... Methinks I see my father.</a:t>
            </a:r>
            <a:endParaRPr lang="en-US" dirty="0">
              <a:solidFill>
                <a:schemeClr val="bg1"/>
              </a:solidFill>
            </a:endParaRPr>
          </a:p>
          <a:p>
            <a:pPr fontAlgn="base"/>
            <a:endParaRPr lang="en-US" dirty="0">
              <a:solidFill>
                <a:schemeClr val="bg1"/>
              </a:solidFill>
            </a:endParaRPr>
          </a:p>
          <a:p>
            <a:pPr marL="0" indent="0" fontAlgn="base">
              <a:buNone/>
            </a:pPr>
            <a:r>
              <a:rPr lang="en-US" i="1" dirty="0">
                <a:solidFill>
                  <a:schemeClr val="bg1"/>
                </a:solidFill>
              </a:rPr>
              <a:t>Horatio</a:t>
            </a:r>
            <a:r>
              <a:rPr lang="en-US" dirty="0">
                <a:solidFill>
                  <a:schemeClr val="bg1"/>
                </a:solidFill>
              </a:rPr>
              <a:t>: Where, my lord?</a:t>
            </a:r>
            <a:endParaRPr lang="en-US" dirty="0">
              <a:solidFill>
                <a:schemeClr val="bg1"/>
              </a:solidFill>
            </a:endParaRPr>
          </a:p>
          <a:p>
            <a:pPr fontAlgn="base"/>
            <a:endParaRPr lang="en-US" dirty="0">
              <a:solidFill>
                <a:schemeClr val="bg1"/>
              </a:solidFill>
            </a:endParaRPr>
          </a:p>
          <a:p>
            <a:pPr marL="0" indent="0" fontAlgn="base">
              <a:buNone/>
            </a:pPr>
            <a:r>
              <a:rPr lang="en-US" i="1" dirty="0">
                <a:solidFill>
                  <a:schemeClr val="bg1"/>
                </a:solidFill>
              </a:rPr>
              <a:t>Hamlet</a:t>
            </a:r>
            <a:r>
              <a:rPr lang="en-US" dirty="0">
                <a:solidFill>
                  <a:schemeClr val="bg1"/>
                </a:solidFill>
              </a:rPr>
              <a:t>: In my mind's eye, Horatio.</a:t>
            </a:r>
            <a:endParaRPr lang="en-US" dirty="0">
              <a:solidFill>
                <a:schemeClr val="bg1"/>
              </a:solidFill>
            </a:endParaRPr>
          </a:p>
          <a:p>
            <a:pPr fontAlgn="base"/>
            <a:endParaRPr lang="en-US" dirty="0">
              <a:solidFill>
                <a:schemeClr val="bg1"/>
              </a:solidFill>
            </a:endParaRPr>
          </a:p>
          <a:p>
            <a:pPr marL="0" indent="0" fontAlgn="base">
              <a:buNone/>
            </a:pPr>
            <a:r>
              <a:rPr lang="en-US" dirty="0">
                <a:solidFill>
                  <a:schemeClr val="bg1"/>
                </a:solidFill>
              </a:rPr>
              <a:t>		— Shakespeare, </a:t>
            </a:r>
            <a:r>
              <a:rPr lang="en-US" i="1" dirty="0">
                <a:solidFill>
                  <a:schemeClr val="bg1"/>
                </a:solidFill>
              </a:rPr>
              <a:t>Hamlet</a:t>
            </a:r>
            <a:r>
              <a:rPr lang="en-US" dirty="0">
                <a:solidFill>
                  <a:schemeClr val="bg1"/>
                </a:solidFill>
              </a:rPr>
              <a:t>, Act I</a:t>
            </a:r>
            <a:endParaRPr lang="en-US" dirty="0">
              <a:solidFill>
                <a:schemeClr val="bg1"/>
              </a:solidFill>
            </a:endParaRPr>
          </a:p>
          <a:p>
            <a:endParaRPr lang="en-US" dirty="0"/>
          </a:p>
        </p:txBody>
      </p:sp>
    </p:spTree>
    <p:extLst>
      <p:ext uri="{BB962C8B-B14F-4D97-AF65-F5344CB8AC3E}">
        <p14:creationId xmlns:p14="http://schemas.microsoft.com/office/powerpoint/2010/main" val="103724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00100" y="517525"/>
            <a:ext cx="10706100" cy="3317875"/>
          </a:xfrm>
        </p:spPr>
        <p:txBody>
          <a:bodyPr>
            <a:normAutofit fontScale="85000" lnSpcReduction="20000"/>
          </a:bodyPr>
          <a:lstStyle/>
          <a:p>
            <a:pPr marL="0" indent="0" fontAlgn="base">
              <a:buNone/>
            </a:pPr>
            <a:r>
              <a:rPr lang="en-US" dirty="0">
                <a:solidFill>
                  <a:schemeClr val="bg1"/>
                </a:solidFill>
              </a:rPr>
              <a:t>"The psychical entities which seem to serve as elements in thought are certain signs and more or less clear images which can be 'voluntarily' reproduced and combined.... The above mentioned elements are, in my case, of visual and some of muscular type. Conventional words or other signs have to be sought for laboriously only in a secondary stage, when the mentioned associative play is sufficiently established and can be reproduced at will."</a:t>
            </a:r>
          </a:p>
          <a:p>
            <a:pPr fontAlgn="base"/>
            <a:endParaRPr lang="en-US" dirty="0">
              <a:solidFill>
                <a:schemeClr val="bg1"/>
              </a:solidFill>
            </a:endParaRPr>
          </a:p>
          <a:p>
            <a:pPr marL="0" indent="0" fontAlgn="base">
              <a:buNone/>
            </a:pPr>
            <a:r>
              <a:rPr lang="en-US" dirty="0">
                <a:solidFill>
                  <a:schemeClr val="bg1"/>
                </a:solidFill>
              </a:rPr>
              <a:t>		-- Albert Einstein, in a letter to J. </a:t>
            </a:r>
            <a:r>
              <a:rPr lang="en-US" dirty="0" err="1">
                <a:solidFill>
                  <a:schemeClr val="bg1"/>
                </a:solidFill>
              </a:rPr>
              <a:t>Hadamard</a:t>
            </a:r>
            <a:endParaRPr lang="en-US" dirty="0">
              <a:solidFill>
                <a:schemeClr val="bg1"/>
              </a:solidFill>
            </a:endParaRPr>
          </a:p>
          <a:p>
            <a:pPr marL="0" indent="0" fontAlgn="base">
              <a:buNone/>
            </a:pPr>
            <a:r>
              <a:rPr lang="en-US" dirty="0">
                <a:solidFill>
                  <a:schemeClr val="bg1"/>
                </a:solidFill>
              </a:rPr>
              <a:t>		(in </a:t>
            </a:r>
            <a:r>
              <a:rPr lang="en-US" dirty="0" err="1">
                <a:solidFill>
                  <a:schemeClr val="bg1"/>
                </a:solidFill>
              </a:rPr>
              <a:t>Hadamard</a:t>
            </a:r>
            <a:r>
              <a:rPr lang="en-US" dirty="0">
                <a:solidFill>
                  <a:schemeClr val="bg1"/>
                </a:solidFill>
              </a:rPr>
              <a:t>, </a:t>
            </a:r>
            <a:r>
              <a:rPr lang="en-US" i="1" dirty="0">
                <a:solidFill>
                  <a:schemeClr val="bg1"/>
                </a:solidFill>
              </a:rPr>
              <a:t>The Psychology of Invention in </a:t>
            </a:r>
            <a:endParaRPr lang="en-US" dirty="0">
              <a:solidFill>
                <a:schemeClr val="bg1"/>
              </a:solidFill>
            </a:endParaRPr>
          </a:p>
          <a:p>
            <a:pPr marL="0" indent="0" fontAlgn="base">
              <a:buNone/>
            </a:pPr>
            <a:r>
              <a:rPr lang="en-US" i="1" dirty="0">
                <a:solidFill>
                  <a:schemeClr val="bg1"/>
                </a:solidFill>
              </a:rPr>
              <a:t>		the Mathematical Field</a:t>
            </a:r>
            <a:r>
              <a:rPr lang="en-US" dirty="0">
                <a:solidFill>
                  <a:schemeClr val="bg1"/>
                </a:solidFill>
              </a:rPr>
              <a:t> [1949])</a:t>
            </a:r>
          </a:p>
          <a:p>
            <a:endParaRPr lang="en-US" dirty="0">
              <a:solidFill>
                <a:schemeClr val="bg1"/>
              </a:solidFill>
            </a:endParaRPr>
          </a:p>
        </p:txBody>
      </p:sp>
      <p:sp>
        <p:nvSpPr>
          <p:cNvPr id="4" name="Content Placeholder 2"/>
          <p:cNvSpPr txBox="1">
            <a:spLocks/>
          </p:cNvSpPr>
          <p:nvPr/>
        </p:nvSpPr>
        <p:spPr>
          <a:xfrm>
            <a:off x="800100" y="4213225"/>
            <a:ext cx="10515600" cy="20986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fontAlgn="base">
              <a:buFont typeface="Arial"/>
              <a:buNone/>
            </a:pPr>
            <a:r>
              <a:rPr lang="en-US" sz="2400" dirty="0" smtClean="0">
                <a:solidFill>
                  <a:schemeClr val="bg1"/>
                </a:solidFill>
              </a:rPr>
              <a:t>"Despite the low academic status of visual thought, it is an intrinsic and inseparable part of engineering."</a:t>
            </a:r>
          </a:p>
          <a:p>
            <a:pPr fontAlgn="base"/>
            <a:endParaRPr lang="en-US" sz="2400" dirty="0" smtClean="0">
              <a:solidFill>
                <a:schemeClr val="bg1"/>
              </a:solidFill>
            </a:endParaRPr>
          </a:p>
          <a:p>
            <a:pPr marL="0" indent="0" fontAlgn="base">
              <a:buFont typeface="Arial"/>
              <a:buNone/>
            </a:pPr>
            <a:r>
              <a:rPr lang="en-US" sz="2400" dirty="0" smtClean="0">
                <a:solidFill>
                  <a:schemeClr val="bg1"/>
                </a:solidFill>
              </a:rPr>
              <a:t>		- E. Ferguson, </a:t>
            </a:r>
            <a:r>
              <a:rPr lang="en-US" sz="2400" i="1" dirty="0" smtClean="0">
                <a:solidFill>
                  <a:schemeClr val="bg1"/>
                </a:solidFill>
              </a:rPr>
              <a:t>Engineering and</a:t>
            </a:r>
            <a:r>
              <a:rPr lang="en-US" sz="2400" dirty="0" smtClean="0">
                <a:solidFill>
                  <a:schemeClr val="bg1"/>
                </a:solidFill>
              </a:rPr>
              <a:t> </a:t>
            </a:r>
            <a:r>
              <a:rPr lang="en-US" sz="2400" i="1" dirty="0" smtClean="0">
                <a:solidFill>
                  <a:schemeClr val="bg1"/>
                </a:solidFill>
              </a:rPr>
              <a:t>the Mind's Eye </a:t>
            </a:r>
            <a:r>
              <a:rPr lang="en-US" sz="2400" dirty="0" smtClean="0">
                <a:solidFill>
                  <a:schemeClr val="bg1"/>
                </a:solidFill>
              </a:rPr>
              <a:t>(1992)</a:t>
            </a:r>
          </a:p>
          <a:p>
            <a:endParaRPr lang="en-US" dirty="0"/>
          </a:p>
        </p:txBody>
      </p:sp>
    </p:spTree>
    <p:extLst>
      <p:ext uri="{BB962C8B-B14F-4D97-AF65-F5344CB8AC3E}">
        <p14:creationId xmlns:p14="http://schemas.microsoft.com/office/powerpoint/2010/main" val="32973664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Some Immediate Questions about Imagery</a:t>
            </a:r>
            <a:endParaRPr lang="en-US" dirty="0">
              <a:solidFill>
                <a:schemeClr val="bg1"/>
              </a:solidFill>
            </a:endParaRPr>
          </a:p>
        </p:txBody>
      </p:sp>
      <p:sp>
        <p:nvSpPr>
          <p:cNvPr id="4" name="Content Placeholder 3"/>
          <p:cNvSpPr>
            <a:spLocks noGrp="1"/>
          </p:cNvSpPr>
          <p:nvPr>
            <p:ph idx="1"/>
          </p:nvPr>
        </p:nvSpPr>
        <p:spPr/>
        <p:txBody>
          <a:bodyPr/>
          <a:lstStyle/>
          <a:p>
            <a:pPr fontAlgn="base"/>
            <a:r>
              <a:rPr lang="en-US" dirty="0">
                <a:solidFill>
                  <a:schemeClr val="bg1"/>
                </a:solidFill>
              </a:rPr>
              <a:t>Indistinctness: the tiger example</a:t>
            </a:r>
            <a:endParaRPr lang="en-US" dirty="0">
              <a:solidFill>
                <a:schemeClr val="bg1"/>
              </a:solidFill>
            </a:endParaRPr>
          </a:p>
          <a:p>
            <a:pPr fontAlgn="base"/>
            <a:r>
              <a:rPr lang="en-US" dirty="0">
                <a:solidFill>
                  <a:schemeClr val="bg1"/>
                </a:solidFill>
              </a:rPr>
              <a:t>Difficulty of reinterpretation: the “ambiguous figure” example</a:t>
            </a:r>
            <a:endParaRPr lang="en-US" dirty="0">
              <a:solidFill>
                <a:schemeClr val="bg1"/>
              </a:solidFill>
            </a:endParaRPr>
          </a:p>
          <a:p>
            <a:pPr fontAlgn="base"/>
            <a:r>
              <a:rPr lang="en-US" dirty="0">
                <a:solidFill>
                  <a:schemeClr val="bg1"/>
                </a:solidFill>
              </a:rPr>
              <a:t>Difficulty of re-examination: the “Star of David” example</a:t>
            </a:r>
            <a:endParaRPr lang="en-US" dirty="0">
              <a:solidFill>
                <a:schemeClr val="bg1"/>
              </a:solidFill>
            </a:endParaRPr>
          </a:p>
          <a:p>
            <a:pPr fontAlgn="base"/>
            <a:r>
              <a:rPr lang="en-US" dirty="0">
                <a:solidFill>
                  <a:schemeClr val="bg1"/>
                </a:solidFill>
              </a:rPr>
              <a:t>The homunculus objection</a:t>
            </a:r>
            <a:endParaRPr lang="en-US" dirty="0">
              <a:solidFill>
                <a:schemeClr val="bg1"/>
              </a:solidFill>
            </a:endParaRPr>
          </a:p>
          <a:p>
            <a:endParaRPr lang="en-US" dirty="0"/>
          </a:p>
        </p:txBody>
      </p:sp>
    </p:spTree>
    <p:extLst>
      <p:ext uri="{BB962C8B-B14F-4D97-AF65-F5344CB8AC3E}">
        <p14:creationId xmlns:p14="http://schemas.microsoft.com/office/powerpoint/2010/main" val="17281463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3158847" y="1825625"/>
            <a:ext cx="5874306" cy="4351338"/>
          </a:xfrm>
          <a:prstGeom prst="rect">
            <a:avLst/>
          </a:prstGeom>
        </p:spPr>
      </p:pic>
    </p:spTree>
    <p:extLst>
      <p:ext uri="{BB962C8B-B14F-4D97-AF65-F5344CB8AC3E}">
        <p14:creationId xmlns:p14="http://schemas.microsoft.com/office/powerpoint/2010/main" val="1427476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Shepard-Metzler Mental Rotation Experiment</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88900" y="1893888"/>
            <a:ext cx="4318000" cy="2341316"/>
          </a:xfrm>
          <a:prstGeom prst="rect">
            <a:avLst/>
          </a:prstGeom>
        </p:spPr>
      </p:pic>
      <p:pic>
        <p:nvPicPr>
          <p:cNvPr id="5" name="Picture 4"/>
          <p:cNvPicPr>
            <a:picLocks noChangeAspect="1"/>
          </p:cNvPicPr>
          <p:nvPr/>
        </p:nvPicPr>
        <p:blipFill>
          <a:blip r:embed="rId3"/>
          <a:stretch>
            <a:fillRect/>
          </a:stretch>
        </p:blipFill>
        <p:spPr>
          <a:xfrm>
            <a:off x="3327400" y="4438404"/>
            <a:ext cx="4203700" cy="2213949"/>
          </a:xfrm>
          <a:prstGeom prst="rect">
            <a:avLst/>
          </a:prstGeom>
        </p:spPr>
      </p:pic>
      <p:pic>
        <p:nvPicPr>
          <p:cNvPr id="6" name="Picture 5"/>
          <p:cNvPicPr>
            <a:picLocks noChangeAspect="1"/>
          </p:cNvPicPr>
          <p:nvPr/>
        </p:nvPicPr>
        <p:blipFill>
          <a:blip r:embed="rId4"/>
          <a:stretch>
            <a:fillRect/>
          </a:stretch>
        </p:blipFill>
        <p:spPr>
          <a:xfrm>
            <a:off x="6959600" y="1928118"/>
            <a:ext cx="4597400" cy="2408686"/>
          </a:xfrm>
          <a:prstGeom prst="rect">
            <a:avLst/>
          </a:prstGeom>
        </p:spPr>
      </p:pic>
    </p:spTree>
    <p:extLst>
      <p:ext uri="{BB962C8B-B14F-4D97-AF65-F5344CB8AC3E}">
        <p14:creationId xmlns:p14="http://schemas.microsoft.com/office/powerpoint/2010/main" val="76843749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3326645" y="860424"/>
            <a:ext cx="5106155" cy="4912677"/>
          </a:xfrm>
          <a:prstGeom prst="rect">
            <a:avLst/>
          </a:prstGeom>
        </p:spPr>
      </p:pic>
    </p:spTree>
    <p:extLst>
      <p:ext uri="{BB962C8B-B14F-4D97-AF65-F5344CB8AC3E}">
        <p14:creationId xmlns:p14="http://schemas.microsoft.com/office/powerpoint/2010/main" val="82662917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3124355" y="1825625"/>
            <a:ext cx="5943290" cy="4351338"/>
          </a:xfrm>
          <a:prstGeom prst="rect">
            <a:avLst/>
          </a:prstGeom>
        </p:spPr>
      </p:pic>
    </p:spTree>
    <p:extLst>
      <p:ext uri="{BB962C8B-B14F-4D97-AF65-F5344CB8AC3E}">
        <p14:creationId xmlns:p14="http://schemas.microsoft.com/office/powerpoint/2010/main" val="19236658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3160899" y="1825625"/>
            <a:ext cx="5870201" cy="4351338"/>
          </a:xfrm>
          <a:prstGeom prst="rect">
            <a:avLst/>
          </a:prstGeom>
        </p:spPr>
      </p:pic>
    </p:spTree>
    <p:extLst>
      <p:ext uri="{BB962C8B-B14F-4D97-AF65-F5344CB8AC3E}">
        <p14:creationId xmlns:p14="http://schemas.microsoft.com/office/powerpoint/2010/main" val="8115989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3130550" y="1848644"/>
            <a:ext cx="6565900" cy="4279900"/>
          </a:xfrm>
          <a:prstGeom prst="rect">
            <a:avLst/>
          </a:prstGeom>
        </p:spPr>
      </p:pic>
    </p:spTree>
    <p:extLst>
      <p:ext uri="{BB962C8B-B14F-4D97-AF65-F5344CB8AC3E}">
        <p14:creationId xmlns:p14="http://schemas.microsoft.com/office/powerpoint/2010/main" val="1020269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4"/>
            <a:ext cx="9144000" cy="1726854"/>
          </a:xfrm>
        </p:spPr>
        <p:txBody>
          <a:bodyPr>
            <a:normAutofit fontScale="90000"/>
          </a:bodyPr>
          <a:lstStyle/>
          <a:p>
            <a:r>
              <a:rPr lang="en-US" dirty="0" smtClean="0">
                <a:solidFill>
                  <a:schemeClr val="bg1"/>
                </a:solidFill>
              </a:rPr>
              <a:t>Mental Imagery: </a:t>
            </a:r>
            <a:br>
              <a:rPr lang="en-US" dirty="0" smtClean="0">
                <a:solidFill>
                  <a:schemeClr val="bg1"/>
                </a:solidFill>
              </a:rPr>
            </a:br>
            <a:r>
              <a:rPr lang="en-US" dirty="0" smtClean="0">
                <a:solidFill>
                  <a:schemeClr val="bg1"/>
                </a:solidFill>
              </a:rPr>
              <a:t>a Challenge for AI</a:t>
            </a:r>
            <a:endParaRPr lang="en-US" dirty="0">
              <a:solidFill>
                <a:schemeClr val="bg1"/>
              </a:solidFill>
            </a:endParaRPr>
          </a:p>
        </p:txBody>
      </p:sp>
      <p:sp>
        <p:nvSpPr>
          <p:cNvPr id="3" name="Subtitle 2"/>
          <p:cNvSpPr>
            <a:spLocks noGrp="1"/>
          </p:cNvSpPr>
          <p:nvPr>
            <p:ph type="subTitle" idx="1"/>
          </p:nvPr>
        </p:nvSpPr>
        <p:spPr/>
        <p:txBody>
          <a:bodyPr/>
          <a:lstStyle/>
          <a:p>
            <a:r>
              <a:rPr lang="en-US" dirty="0" smtClean="0"/>
              <a:t>CS</a:t>
            </a:r>
            <a:r>
              <a:rPr lang="en-US" dirty="0" smtClean="0">
                <a:solidFill>
                  <a:schemeClr val="bg1"/>
                </a:solidFill>
              </a:rPr>
              <a:t>CSCI 3202, Fall 2017</a:t>
            </a:r>
          </a:p>
          <a:p>
            <a:r>
              <a:rPr lang="en-US" dirty="0" smtClean="0">
                <a:solidFill>
                  <a:schemeClr val="bg1"/>
                </a:solidFill>
              </a:rPr>
              <a:t>Prof. Mike Eisenberg</a:t>
            </a:r>
          </a:p>
          <a:p>
            <a:r>
              <a:rPr lang="en-US" i="1" dirty="0" err="1" smtClean="0">
                <a:solidFill>
                  <a:schemeClr val="bg1"/>
                </a:solidFill>
              </a:rPr>
              <a:t>duck@cs.colorado.edu</a:t>
            </a:r>
            <a:endParaRPr lang="en-US" i="1" dirty="0" smtClean="0">
              <a:solidFill>
                <a:schemeClr val="bg1"/>
              </a:solidFill>
            </a:endParaRPr>
          </a:p>
        </p:txBody>
      </p:sp>
    </p:spTree>
    <p:extLst>
      <p:ext uri="{BB962C8B-B14F-4D97-AF65-F5344CB8AC3E}">
        <p14:creationId xmlns:p14="http://schemas.microsoft.com/office/powerpoint/2010/main" val="1659302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3210894" y="1254125"/>
            <a:ext cx="5795611" cy="4351338"/>
          </a:xfrm>
          <a:prstGeom prst="rect">
            <a:avLst/>
          </a:prstGeom>
        </p:spPr>
      </p:pic>
    </p:spTree>
    <p:extLst>
      <p:ext uri="{BB962C8B-B14F-4D97-AF65-F5344CB8AC3E}">
        <p14:creationId xmlns:p14="http://schemas.microsoft.com/office/powerpoint/2010/main" val="13524772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560130" y="1027906"/>
            <a:ext cx="8676748" cy="5070475"/>
          </a:xfrm>
          <a:prstGeom prst="rect">
            <a:avLst/>
          </a:prstGeom>
        </p:spPr>
      </p:pic>
    </p:spTree>
    <p:extLst>
      <p:ext uri="{BB962C8B-B14F-4D97-AF65-F5344CB8AC3E}">
        <p14:creationId xmlns:p14="http://schemas.microsoft.com/office/powerpoint/2010/main" val="9865633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641350" y="365125"/>
            <a:ext cx="5194300" cy="4191000"/>
          </a:xfrm>
          <a:prstGeom prst="rect">
            <a:avLst/>
          </a:prstGeom>
        </p:spPr>
      </p:pic>
      <p:pic>
        <p:nvPicPr>
          <p:cNvPr id="5" name="Picture 4"/>
          <p:cNvPicPr>
            <a:picLocks noChangeAspect="1"/>
          </p:cNvPicPr>
          <p:nvPr/>
        </p:nvPicPr>
        <p:blipFill>
          <a:blip r:embed="rId3"/>
          <a:stretch>
            <a:fillRect/>
          </a:stretch>
        </p:blipFill>
        <p:spPr>
          <a:xfrm>
            <a:off x="6426200" y="2651125"/>
            <a:ext cx="4902200" cy="3810000"/>
          </a:xfrm>
          <a:prstGeom prst="rect">
            <a:avLst/>
          </a:prstGeom>
        </p:spPr>
      </p:pic>
    </p:spTree>
    <p:extLst>
      <p:ext uri="{BB962C8B-B14F-4D97-AF65-F5344CB8AC3E}">
        <p14:creationId xmlns:p14="http://schemas.microsoft.com/office/powerpoint/2010/main" val="1620945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591409" y="1825625"/>
            <a:ext cx="7009182" cy="4351338"/>
          </a:xfrm>
          <a:prstGeom prst="rect">
            <a:avLst/>
          </a:prstGeom>
        </p:spPr>
      </p:pic>
    </p:spTree>
    <p:extLst>
      <p:ext uri="{BB962C8B-B14F-4D97-AF65-F5344CB8AC3E}">
        <p14:creationId xmlns:p14="http://schemas.microsoft.com/office/powerpoint/2010/main" val="2557244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3923755" y="1114425"/>
            <a:ext cx="4395290" cy="4351338"/>
          </a:xfrm>
          <a:prstGeom prst="rect">
            <a:avLst/>
          </a:prstGeom>
        </p:spPr>
      </p:pic>
    </p:spTree>
    <p:extLst>
      <p:ext uri="{BB962C8B-B14F-4D97-AF65-F5344CB8AC3E}">
        <p14:creationId xmlns:p14="http://schemas.microsoft.com/office/powerpoint/2010/main" val="9250711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Summing Up the Experiments</a:t>
            </a:r>
            <a:r>
              <a:rPr lang="mr-IN" dirty="0" smtClean="0">
                <a:solidFill>
                  <a:schemeClr val="bg1"/>
                </a:solidFill>
              </a:rPr>
              <a:t>…</a:t>
            </a:r>
            <a:endParaRPr lang="en-US" dirty="0">
              <a:solidFill>
                <a:schemeClr val="bg1"/>
              </a:solidFill>
            </a:endParaRPr>
          </a:p>
        </p:txBody>
      </p:sp>
      <p:sp>
        <p:nvSpPr>
          <p:cNvPr id="3" name="Content Placeholder 2"/>
          <p:cNvSpPr>
            <a:spLocks noGrp="1"/>
          </p:cNvSpPr>
          <p:nvPr>
            <p:ph idx="1"/>
          </p:nvPr>
        </p:nvSpPr>
        <p:spPr/>
        <p:txBody>
          <a:bodyPr>
            <a:normAutofit fontScale="77500" lnSpcReduction="20000"/>
          </a:bodyPr>
          <a:lstStyle/>
          <a:p>
            <a:pPr fontAlgn="base"/>
            <a:r>
              <a:rPr lang="en-US" dirty="0">
                <a:solidFill>
                  <a:schemeClr val="bg1"/>
                </a:solidFill>
              </a:rPr>
              <a:t>Certain types of operations may be performed on mental images:</a:t>
            </a:r>
            <a:endParaRPr lang="en-US" dirty="0">
              <a:solidFill>
                <a:schemeClr val="bg1"/>
              </a:solidFill>
            </a:endParaRPr>
          </a:p>
          <a:p>
            <a:pPr marL="0" indent="0" fontAlgn="base">
              <a:buNone/>
            </a:pPr>
            <a:r>
              <a:rPr lang="en-US" dirty="0" smtClean="0">
                <a:solidFill>
                  <a:schemeClr val="bg1"/>
                </a:solidFill>
              </a:rPr>
              <a:t>	Rotation </a:t>
            </a:r>
            <a:r>
              <a:rPr lang="en-US" dirty="0">
                <a:solidFill>
                  <a:schemeClr val="bg1"/>
                </a:solidFill>
              </a:rPr>
              <a:t>(Shepard/Metzler)</a:t>
            </a:r>
            <a:endParaRPr lang="en-US" dirty="0">
              <a:solidFill>
                <a:schemeClr val="bg1"/>
              </a:solidFill>
            </a:endParaRPr>
          </a:p>
          <a:p>
            <a:pPr marL="0" indent="0" fontAlgn="base">
              <a:buNone/>
            </a:pPr>
            <a:r>
              <a:rPr lang="en-US" dirty="0" smtClean="0">
                <a:solidFill>
                  <a:schemeClr val="bg1"/>
                </a:solidFill>
              </a:rPr>
              <a:t>	Scanning </a:t>
            </a:r>
            <a:r>
              <a:rPr lang="en-US" dirty="0">
                <a:solidFill>
                  <a:schemeClr val="bg1"/>
                </a:solidFill>
              </a:rPr>
              <a:t>(</a:t>
            </a:r>
            <a:r>
              <a:rPr lang="en-US" dirty="0" err="1">
                <a:solidFill>
                  <a:schemeClr val="bg1"/>
                </a:solidFill>
              </a:rPr>
              <a:t>Kosslyn</a:t>
            </a:r>
            <a:r>
              <a:rPr lang="en-US" dirty="0">
                <a:solidFill>
                  <a:schemeClr val="bg1"/>
                </a:solidFill>
              </a:rPr>
              <a:t>, Ball, and </a:t>
            </a:r>
            <a:r>
              <a:rPr lang="en-US" dirty="0" err="1">
                <a:solidFill>
                  <a:schemeClr val="bg1"/>
                </a:solidFill>
              </a:rPr>
              <a:t>Reiser</a:t>
            </a:r>
            <a:r>
              <a:rPr lang="en-US" dirty="0">
                <a:solidFill>
                  <a:schemeClr val="bg1"/>
                </a:solidFill>
              </a:rPr>
              <a:t>)</a:t>
            </a:r>
            <a:endParaRPr lang="en-US" dirty="0">
              <a:solidFill>
                <a:schemeClr val="bg1"/>
              </a:solidFill>
            </a:endParaRPr>
          </a:p>
          <a:p>
            <a:pPr fontAlgn="base"/>
            <a:r>
              <a:rPr lang="en-US" dirty="0">
                <a:solidFill>
                  <a:schemeClr val="bg1"/>
                </a:solidFill>
              </a:rPr>
              <a:t>Visual/Spatial cognition interferes with mental imagery</a:t>
            </a:r>
            <a:endParaRPr lang="en-US" dirty="0">
              <a:solidFill>
                <a:schemeClr val="bg1"/>
              </a:solidFill>
            </a:endParaRPr>
          </a:p>
          <a:p>
            <a:pPr marL="0" indent="0" fontAlgn="base">
              <a:buNone/>
            </a:pPr>
            <a:r>
              <a:rPr lang="en-US" dirty="0">
                <a:solidFill>
                  <a:schemeClr val="bg1"/>
                </a:solidFill>
              </a:rPr>
              <a:t>	</a:t>
            </a:r>
            <a:r>
              <a:rPr lang="en-US" dirty="0" smtClean="0">
                <a:solidFill>
                  <a:schemeClr val="bg1"/>
                </a:solidFill>
              </a:rPr>
              <a:t>Brooks </a:t>
            </a:r>
            <a:r>
              <a:rPr lang="en-US" dirty="0">
                <a:solidFill>
                  <a:schemeClr val="bg1"/>
                </a:solidFill>
              </a:rPr>
              <a:t>“moving-star” experiment</a:t>
            </a:r>
            <a:endParaRPr lang="en-US" dirty="0">
              <a:solidFill>
                <a:schemeClr val="bg1"/>
              </a:solidFill>
            </a:endParaRPr>
          </a:p>
          <a:p>
            <a:pPr fontAlgn="base"/>
            <a:r>
              <a:rPr lang="en-US" dirty="0">
                <a:solidFill>
                  <a:schemeClr val="bg1"/>
                </a:solidFill>
              </a:rPr>
              <a:t>Mental imagery seems to recreate some effects...</a:t>
            </a:r>
            <a:endParaRPr lang="en-US" dirty="0">
              <a:solidFill>
                <a:schemeClr val="bg1"/>
              </a:solidFill>
            </a:endParaRPr>
          </a:p>
          <a:p>
            <a:pPr marL="0" indent="0" fontAlgn="base">
              <a:buNone/>
            </a:pPr>
            <a:r>
              <a:rPr lang="en-US" dirty="0">
                <a:solidFill>
                  <a:schemeClr val="bg1"/>
                </a:solidFill>
              </a:rPr>
              <a:t>	</a:t>
            </a:r>
            <a:r>
              <a:rPr lang="en-US" dirty="0" err="1" smtClean="0">
                <a:solidFill>
                  <a:schemeClr val="bg1"/>
                </a:solidFill>
              </a:rPr>
              <a:t>Ponzo</a:t>
            </a:r>
            <a:r>
              <a:rPr lang="en-US" dirty="0" smtClean="0">
                <a:solidFill>
                  <a:schemeClr val="bg1"/>
                </a:solidFill>
              </a:rPr>
              <a:t> </a:t>
            </a:r>
            <a:r>
              <a:rPr lang="en-US" dirty="0">
                <a:solidFill>
                  <a:schemeClr val="bg1"/>
                </a:solidFill>
              </a:rPr>
              <a:t>illusion</a:t>
            </a:r>
            <a:endParaRPr lang="en-US" dirty="0">
              <a:solidFill>
                <a:schemeClr val="bg1"/>
              </a:solidFill>
            </a:endParaRPr>
          </a:p>
          <a:p>
            <a:pPr marL="0" indent="0" fontAlgn="base">
              <a:buNone/>
            </a:pPr>
            <a:r>
              <a:rPr lang="en-US" dirty="0" smtClean="0">
                <a:solidFill>
                  <a:schemeClr val="bg1"/>
                </a:solidFill>
              </a:rPr>
              <a:t>	</a:t>
            </a:r>
            <a:r>
              <a:rPr lang="en-US" dirty="0" err="1" smtClean="0">
                <a:solidFill>
                  <a:schemeClr val="bg1"/>
                </a:solidFill>
              </a:rPr>
              <a:t>McCollough</a:t>
            </a:r>
            <a:r>
              <a:rPr lang="en-US" dirty="0" smtClean="0">
                <a:solidFill>
                  <a:schemeClr val="bg1"/>
                </a:solidFill>
              </a:rPr>
              <a:t> </a:t>
            </a:r>
            <a:r>
              <a:rPr lang="en-US" dirty="0">
                <a:solidFill>
                  <a:schemeClr val="bg1"/>
                </a:solidFill>
              </a:rPr>
              <a:t>effect</a:t>
            </a:r>
            <a:endParaRPr lang="en-US" dirty="0">
              <a:solidFill>
                <a:schemeClr val="bg1"/>
              </a:solidFill>
            </a:endParaRPr>
          </a:p>
          <a:p>
            <a:pPr marL="0" indent="0" fontAlgn="base">
              <a:buNone/>
            </a:pPr>
            <a:r>
              <a:rPr lang="en-US" dirty="0" smtClean="0">
                <a:solidFill>
                  <a:schemeClr val="bg1"/>
                </a:solidFill>
              </a:rPr>
              <a:t>	Resolution </a:t>
            </a:r>
            <a:r>
              <a:rPr lang="en-US" dirty="0">
                <a:solidFill>
                  <a:schemeClr val="bg1"/>
                </a:solidFill>
              </a:rPr>
              <a:t>(Finke experiment)</a:t>
            </a:r>
            <a:endParaRPr lang="en-US" dirty="0">
              <a:solidFill>
                <a:schemeClr val="bg1"/>
              </a:solidFill>
            </a:endParaRPr>
          </a:p>
          <a:p>
            <a:pPr fontAlgn="base"/>
            <a:r>
              <a:rPr lang="en-US" dirty="0">
                <a:solidFill>
                  <a:schemeClr val="bg1"/>
                </a:solidFill>
              </a:rPr>
              <a:t>But not others</a:t>
            </a:r>
            <a:endParaRPr lang="en-US" dirty="0">
              <a:solidFill>
                <a:schemeClr val="bg1"/>
              </a:solidFill>
            </a:endParaRPr>
          </a:p>
          <a:p>
            <a:pPr marL="0" indent="0" fontAlgn="base">
              <a:buNone/>
            </a:pPr>
            <a:r>
              <a:rPr lang="en-US" dirty="0" smtClean="0">
                <a:solidFill>
                  <a:schemeClr val="bg1"/>
                </a:solidFill>
              </a:rPr>
              <a:t>	Ambiguous </a:t>
            </a:r>
            <a:r>
              <a:rPr lang="en-US" dirty="0">
                <a:solidFill>
                  <a:schemeClr val="bg1"/>
                </a:solidFill>
              </a:rPr>
              <a:t>figures</a:t>
            </a:r>
            <a:endParaRPr lang="en-US" dirty="0">
              <a:solidFill>
                <a:schemeClr val="bg1"/>
              </a:solidFill>
            </a:endParaRPr>
          </a:p>
          <a:p>
            <a:pPr marL="0" indent="0" fontAlgn="base">
              <a:buNone/>
            </a:pPr>
            <a:r>
              <a:rPr lang="en-US" dirty="0" smtClean="0">
                <a:solidFill>
                  <a:schemeClr val="bg1"/>
                </a:solidFill>
              </a:rPr>
              <a:t>	Finding </a:t>
            </a:r>
            <a:r>
              <a:rPr lang="en-US" dirty="0"/>
              <a:t>“</a:t>
            </a:r>
            <a:r>
              <a:rPr lang="en-US" dirty="0">
                <a:solidFill>
                  <a:schemeClr val="bg1"/>
                </a:solidFill>
              </a:rPr>
              <a:t>parts” of figures</a:t>
            </a:r>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0095953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Identifying Objects as Collections of “</a:t>
            </a:r>
            <a:r>
              <a:rPr lang="en-US" dirty="0" err="1" smtClean="0">
                <a:solidFill>
                  <a:schemeClr val="bg1"/>
                </a:solidFill>
              </a:rPr>
              <a:t>Geons</a:t>
            </a:r>
            <a:r>
              <a:rPr lang="en-US" dirty="0" smtClean="0">
                <a:solidFill>
                  <a:schemeClr val="bg1"/>
                </a:solidFill>
              </a:rPr>
              <a:t>”</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3272900" y="1825625"/>
            <a:ext cx="5646199" cy="4351338"/>
          </a:xfrm>
          <a:prstGeom prst="rect">
            <a:avLst/>
          </a:prstGeom>
        </p:spPr>
      </p:pic>
    </p:spTree>
    <p:extLst>
      <p:ext uri="{BB962C8B-B14F-4D97-AF65-F5344CB8AC3E}">
        <p14:creationId xmlns:p14="http://schemas.microsoft.com/office/powerpoint/2010/main" val="8897558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3403426" y="560388"/>
            <a:ext cx="5397673" cy="5672464"/>
          </a:xfrm>
          <a:prstGeom prst="rect">
            <a:avLst/>
          </a:prstGeom>
        </p:spPr>
      </p:pic>
    </p:spTree>
    <p:extLst>
      <p:ext uri="{BB962C8B-B14F-4D97-AF65-F5344CB8AC3E}">
        <p14:creationId xmlns:p14="http://schemas.microsoft.com/office/powerpoint/2010/main" val="16299577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819400" y="1902311"/>
            <a:ext cx="7315200" cy="4274652"/>
          </a:xfrm>
          <a:prstGeom prst="rect">
            <a:avLst/>
          </a:prstGeom>
        </p:spPr>
      </p:pic>
    </p:spTree>
    <p:extLst>
      <p:ext uri="{BB962C8B-B14F-4D97-AF65-F5344CB8AC3E}">
        <p14:creationId xmlns:p14="http://schemas.microsoft.com/office/powerpoint/2010/main" val="18558571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727258" y="923925"/>
            <a:ext cx="6696141" cy="5092592"/>
          </a:xfrm>
          <a:prstGeom prst="rect">
            <a:avLst/>
          </a:prstGeom>
        </p:spPr>
      </p:pic>
    </p:spTree>
    <p:extLst>
      <p:ext uri="{BB962C8B-B14F-4D97-AF65-F5344CB8AC3E}">
        <p14:creationId xmlns:p14="http://schemas.microsoft.com/office/powerpoint/2010/main" val="9843535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4062050" y="860424"/>
            <a:ext cx="4243750" cy="5300685"/>
          </a:xfrm>
          <a:prstGeom prst="rect">
            <a:avLst/>
          </a:prstGeom>
        </p:spPr>
      </p:pic>
    </p:spTree>
    <p:extLst>
      <p:ext uri="{BB962C8B-B14F-4D97-AF65-F5344CB8AC3E}">
        <p14:creationId xmlns:p14="http://schemas.microsoft.com/office/powerpoint/2010/main" val="9613453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What Phenomena Do </a:t>
            </a:r>
            <a:r>
              <a:rPr lang="en-US" dirty="0" err="1" smtClean="0">
                <a:solidFill>
                  <a:schemeClr val="bg1"/>
                </a:solidFill>
              </a:rPr>
              <a:t>Geons</a:t>
            </a:r>
            <a:r>
              <a:rPr lang="en-US" dirty="0" smtClean="0">
                <a:solidFill>
                  <a:schemeClr val="bg1"/>
                </a:solidFill>
              </a:rPr>
              <a:t> </a:t>
            </a:r>
            <a:r>
              <a:rPr lang="en-US" i="1" dirty="0" smtClean="0">
                <a:solidFill>
                  <a:schemeClr val="bg1"/>
                </a:solidFill>
              </a:rPr>
              <a:t>Not</a:t>
            </a:r>
            <a:r>
              <a:rPr lang="en-US" dirty="0" smtClean="0">
                <a:solidFill>
                  <a:schemeClr val="bg1"/>
                </a:solidFill>
              </a:rPr>
              <a:t> Explain?...</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514350" y="2159794"/>
            <a:ext cx="3009900" cy="3530600"/>
          </a:xfrm>
          <a:prstGeom prst="rect">
            <a:avLst/>
          </a:prstGeom>
        </p:spPr>
      </p:pic>
      <p:pic>
        <p:nvPicPr>
          <p:cNvPr id="5" name="Picture 4"/>
          <p:cNvPicPr>
            <a:picLocks noChangeAspect="1"/>
          </p:cNvPicPr>
          <p:nvPr/>
        </p:nvPicPr>
        <p:blipFill>
          <a:blip r:embed="rId3"/>
          <a:stretch>
            <a:fillRect/>
          </a:stretch>
        </p:blipFill>
        <p:spPr>
          <a:xfrm>
            <a:off x="3869521" y="2705100"/>
            <a:ext cx="3613843" cy="3517900"/>
          </a:xfrm>
          <a:prstGeom prst="rect">
            <a:avLst/>
          </a:prstGeom>
        </p:spPr>
      </p:pic>
      <p:pic>
        <p:nvPicPr>
          <p:cNvPr id="6" name="Picture 5"/>
          <p:cNvPicPr>
            <a:picLocks noChangeAspect="1"/>
          </p:cNvPicPr>
          <p:nvPr/>
        </p:nvPicPr>
        <p:blipFill>
          <a:blip r:embed="rId4"/>
          <a:stretch>
            <a:fillRect/>
          </a:stretch>
        </p:blipFill>
        <p:spPr>
          <a:xfrm>
            <a:off x="7828635" y="1816100"/>
            <a:ext cx="3525165" cy="4826000"/>
          </a:xfrm>
          <a:prstGeom prst="rect">
            <a:avLst/>
          </a:prstGeom>
        </p:spPr>
      </p:pic>
    </p:spTree>
    <p:extLst>
      <p:ext uri="{BB962C8B-B14F-4D97-AF65-F5344CB8AC3E}">
        <p14:creationId xmlns:p14="http://schemas.microsoft.com/office/powerpoint/2010/main" val="17081185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tretch>
            <a:fillRect/>
          </a:stretch>
        </p:blipFill>
        <p:spPr>
          <a:xfrm>
            <a:off x="304800" y="273844"/>
            <a:ext cx="4494904" cy="3332956"/>
          </a:xfrm>
          <a:prstGeom prst="rect">
            <a:avLst/>
          </a:prstGeom>
        </p:spPr>
      </p:pic>
      <p:pic>
        <p:nvPicPr>
          <p:cNvPr id="5" name="Picture 4"/>
          <p:cNvPicPr>
            <a:picLocks noChangeAspect="1"/>
          </p:cNvPicPr>
          <p:nvPr/>
        </p:nvPicPr>
        <p:blipFill>
          <a:blip r:embed="rId4"/>
          <a:stretch>
            <a:fillRect/>
          </a:stretch>
        </p:blipFill>
        <p:spPr>
          <a:xfrm>
            <a:off x="5321300" y="2266950"/>
            <a:ext cx="2955354" cy="3803650"/>
          </a:xfrm>
          <a:prstGeom prst="rect">
            <a:avLst/>
          </a:prstGeom>
        </p:spPr>
      </p:pic>
      <p:pic>
        <p:nvPicPr>
          <p:cNvPr id="6" name="Picture 5"/>
          <p:cNvPicPr>
            <a:picLocks noChangeAspect="1"/>
          </p:cNvPicPr>
          <p:nvPr/>
        </p:nvPicPr>
        <p:blipFill>
          <a:blip r:embed="rId5"/>
          <a:stretch>
            <a:fillRect/>
          </a:stretch>
        </p:blipFill>
        <p:spPr>
          <a:xfrm>
            <a:off x="8426450" y="2266950"/>
            <a:ext cx="3328220" cy="3600450"/>
          </a:xfrm>
          <a:prstGeom prst="rect">
            <a:avLst/>
          </a:prstGeom>
        </p:spPr>
      </p:pic>
    </p:spTree>
    <p:extLst>
      <p:ext uri="{BB962C8B-B14F-4D97-AF65-F5344CB8AC3E}">
        <p14:creationId xmlns:p14="http://schemas.microsoft.com/office/powerpoint/2010/main" val="159095516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83213</TotalTime>
  <Words>212</Words>
  <Application>Microsoft Macintosh PowerPoint</Application>
  <PresentationFormat>Widescreen</PresentationFormat>
  <Paragraphs>47</Paragraphs>
  <Slides>25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Calibri</vt:lpstr>
      <vt:lpstr>Calibri Light</vt:lpstr>
      <vt:lpstr>Mangal</vt:lpstr>
      <vt:lpstr>Arial</vt:lpstr>
      <vt:lpstr>Office Theme</vt:lpstr>
      <vt:lpstr>PowerPoint Presentation</vt:lpstr>
      <vt:lpstr>Mental Imagery:  a Challenge for AI</vt:lpstr>
      <vt:lpstr>Identifying Objects as Collections of “Geons”</vt:lpstr>
      <vt:lpstr>PowerPoint Presentation</vt:lpstr>
      <vt:lpstr>PowerPoint Presentation</vt:lpstr>
      <vt:lpstr>PowerPoint Presentation</vt:lpstr>
      <vt:lpstr>PowerPoint Presentation</vt:lpstr>
      <vt:lpstr>What Phenomena Do Geons Not Explain?...</vt:lpstr>
      <vt:lpstr>PowerPoint Presentation</vt:lpstr>
      <vt:lpstr>PowerPoint Presentation</vt:lpstr>
      <vt:lpstr>PowerPoint Presentation</vt:lpstr>
      <vt:lpstr>PowerPoint Presentation</vt:lpstr>
      <vt:lpstr>Some Immediate Questions about Imagery</vt:lpstr>
      <vt:lpstr>PowerPoint Presentation</vt:lpstr>
      <vt:lpstr>Shepard-Metzler Mental Rotation Experiment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Summing Up the Experiments…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Philosophy and Foundations</dc:title>
  <dc:creator>Microsoft Office User</dc:creator>
  <cp:lastModifiedBy>Microsoft Office User</cp:lastModifiedBy>
  <cp:revision>310</cp:revision>
  <dcterms:created xsi:type="dcterms:W3CDTF">2017-08-27T18:15:55Z</dcterms:created>
  <dcterms:modified xsi:type="dcterms:W3CDTF">2017-11-17T02:00:02Z</dcterms:modified>
</cp:coreProperties>
</file>

<file path=docProps/thumbnail.jpeg>
</file>